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9F9F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4721275"/>
            <a:ext cx="928515" cy="269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9.xml"/><Relationship Id="rId3" Type="http://schemas.openxmlformats.org/officeDocument/2006/relationships/hyperlink" Target="http://drive.google.com/file/d/1FcQJgKbx_p5u-szQg69tZVsFrr0oalP9/view" TargetMode="External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google.com/intl/id_id/chrome/" TargetMode="External"/><Relationship Id="rId4" Type="http://schemas.openxmlformats.org/officeDocument/2006/relationships/image" Target="../media/image1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4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4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cotch.io/bar-talk/22-best-visual-studio-code-extensions-for-web-development" TargetMode="External"/><Relationship Id="rId4" Type="http://schemas.openxmlformats.org/officeDocument/2006/relationships/hyperlink" Target="https://code.visualstudio.com/docs/languages/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eveloper.mozilla.org/en-US/docs/Web/HTML/Element#:~:text=The%20HTML%20element%20contains,or%20part%20of%20a%20document.&amp;text=The%20HTML%20Title%20element%20(%20%3Ctitle,bar%20or%20a%20page's%20tab." TargetMode="External"/><Relationship Id="rId4" Type="http://schemas.openxmlformats.org/officeDocument/2006/relationships/hyperlink" Target="https://www.w3schools.com/tags/default.asp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2.png"/><Relationship Id="rId4" Type="http://schemas.openxmlformats.org/officeDocument/2006/relationships/hyperlink" Target="https://github.com/thoughtbot/administrate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IMPACT BYTE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Sebagai </a:t>
            </a:r>
            <a:r>
              <a:rPr lang="en" sz="3000" u="sng"/>
              <a:t>programmer</a:t>
            </a:r>
            <a:r>
              <a:rPr lang="en" sz="3000"/>
              <a:t> kita akan selalu menggunakan berbagai macam </a:t>
            </a:r>
            <a:r>
              <a:rPr lang="en" sz="3000" u="sng"/>
              <a:t>tools</a:t>
            </a:r>
            <a:r>
              <a:rPr lang="en" sz="3000"/>
              <a:t>.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Tools ini untuk </a:t>
            </a:r>
            <a:r>
              <a:rPr lang="en" sz="3000" u="sng"/>
              <a:t>memudahkan</a:t>
            </a:r>
            <a:r>
              <a:rPr lang="en" sz="3000"/>
              <a:t> dan menambah </a:t>
            </a:r>
            <a:r>
              <a:rPr lang="en" sz="3000" u="sng"/>
              <a:t>produktifitas</a:t>
            </a:r>
            <a:r>
              <a:rPr lang="en" sz="3000"/>
              <a:t> kita sebagai programmer.</a:t>
            </a:r>
            <a:endParaRPr sz="30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Kak, kok desain form nya gk sebagus pada contoh sebelumnya? :)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Hehe </a:t>
            </a:r>
            <a:r>
              <a:rPr lang="en" sz="2500" u="sng"/>
              <a:t>tenang</a:t>
            </a:r>
            <a:r>
              <a:rPr lang="en" sz="2500"/>
              <a:t>, nanti kita akan belajar desain menggunakan CSS.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HTML tugasnya </a:t>
            </a:r>
            <a:r>
              <a:rPr lang="en" sz="2500" u="sng"/>
              <a:t>hanya membuat dan menampilkan konten saja ya</a:t>
            </a:r>
            <a:r>
              <a:rPr lang="en" sz="2500"/>
              <a:t>.</a:t>
            </a:r>
            <a:endParaRPr sz="25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Semantic HTML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Nantinya dalam membangun sebuah web page kita akan menggunakan </a:t>
            </a:r>
            <a:r>
              <a:rPr lang="en" sz="3000" u="sng"/>
              <a:t>semantic dan non semantic</a:t>
            </a:r>
            <a:endParaRPr sz="3000" u="sng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Duh, apa itu kak?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Semantic artinya kita menggunakan element html yang </a:t>
            </a:r>
            <a:r>
              <a:rPr lang="en" sz="3000" u="sng"/>
              <a:t>sesuai dengan kebutuhan konten</a:t>
            </a:r>
            <a:r>
              <a:rPr lang="en" sz="3000"/>
              <a:t>.</a:t>
            </a:r>
            <a:endParaRPr sz="30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913" y="184600"/>
            <a:ext cx="8596175" cy="440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  <p:sp>
        <p:nvSpPr>
          <p:cNvPr id="593" name="Google Shape;593;p116"/>
          <p:cNvSpPr txBox="1"/>
          <p:nvPr>
            <p:ph idx="4294967295" type="body"/>
          </p:nvPr>
        </p:nvSpPr>
        <p:spPr>
          <a:xfrm>
            <a:off x="3299100" y="4746700"/>
            <a:ext cx="2545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source: https://w3schools.com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Jadi daripada kita menuliskan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i="1" lang="en" sz="3000"/>
              <a:t>&lt;div class=”header”&gt;</a:t>
            </a:r>
            <a:endParaRPr i="1"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Kita menuliskan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i="1" lang="en" sz="3000"/>
              <a:t>&lt;header&gt;</a:t>
            </a:r>
            <a:endParaRPr i="1" sz="3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/>
              <a:t>Ini sangat membantu untuk developer supaya lebih </a:t>
            </a:r>
            <a:r>
              <a:rPr i="1" lang="en" sz="3000"/>
              <a:t>“Easy to read and understand”</a:t>
            </a:r>
            <a:endParaRPr i="1" sz="3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19"/>
          <p:cNvSpPr txBox="1"/>
          <p:nvPr>
            <p:ph type="title"/>
          </p:nvPr>
        </p:nvSpPr>
        <p:spPr>
          <a:xfrm>
            <a:off x="729450" y="864300"/>
            <a:ext cx="73041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Apa kegunaan lain semantic HTML?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Meningkatkan Accessibility ♿️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Meningkatkan SEO 🔎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Lebih mudah di maintain ⚙️</a:t>
            </a:r>
            <a:endParaRPr sz="30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Kapan menggunakan Semantic dan Non Semantic?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 u="sng"/>
              <a:t>Gunakan sesuai kebutuhan kita</a:t>
            </a:r>
            <a:r>
              <a:rPr lang="en" sz="3000"/>
              <a:t>.</a:t>
            </a:r>
            <a:endParaRPr sz="30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Insight: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Programmer handal dinilai dari cara berpikir. Programmer harus tahu kapan menggunakan tools dan fitur tertentu pada setiap case.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Gunakan analisis kamu dengan melihat kekurangan dan kelebihannya juga efektifitas dan produktivitas.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Work hard and work smart!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Ada 2 tools </a:t>
            </a:r>
            <a:r>
              <a:rPr lang="en" sz="3000" u="sng"/>
              <a:t>utama</a:t>
            </a:r>
            <a:r>
              <a:rPr lang="en" sz="3000"/>
              <a:t> yang harus dipersiapkan untuk membuat HTML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Browser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Code Editor</a:t>
            </a:r>
            <a:endParaRPr sz="30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Deploy HTML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Apa itu deploy?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24"/>
          <p:cNvSpPr txBox="1"/>
          <p:nvPr>
            <p:ph type="title"/>
          </p:nvPr>
        </p:nvSpPr>
        <p:spPr>
          <a:xfrm>
            <a:off x="490250" y="450150"/>
            <a:ext cx="7151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Deploy adalah sebuah proses untuk menyebarkan aplikasi yang sudah kita kerjakan supaya bisa digunakan oleh orang-orang</a:t>
            </a:r>
            <a:endParaRPr sz="25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25"/>
          <p:cNvSpPr txBox="1"/>
          <p:nvPr>
            <p:ph type="title"/>
          </p:nvPr>
        </p:nvSpPr>
        <p:spPr>
          <a:xfrm>
            <a:off x="490250" y="450150"/>
            <a:ext cx="75819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Jika aplikasi kita HTML atau Web App kita perlu mendeploy ke server.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Sedangkan jika aplikasi kita mobile seperti Android Atau IOS kita bisa deploy ke Google Play Store atau App Store</a:t>
            </a:r>
            <a:endParaRPr sz="25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/>
              <a:t>Lalu bagaimana mendeploy HTML kita?</a:t>
            </a:r>
            <a:endParaRPr sz="30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Kita gunakan tools bernama Netlify</a:t>
            </a:r>
            <a:endParaRPr/>
          </a:p>
        </p:txBody>
      </p:sp>
      <p:pic>
        <p:nvPicPr>
          <p:cNvPr id="649" name="Google Shape;649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325" y="1398537"/>
            <a:ext cx="5103348" cy="25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27"/>
          <p:cNvSpPr txBox="1"/>
          <p:nvPr>
            <p:ph idx="4294967295" type="body"/>
          </p:nvPr>
        </p:nvSpPr>
        <p:spPr>
          <a:xfrm>
            <a:off x="3680850" y="4325675"/>
            <a:ext cx="178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source: https://netlify.com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/>
              <a:t>Kita tinggal masuk ke netlify.com lalu register seperti biasa menggunakan email atau github</a:t>
            </a:r>
            <a:endParaRPr sz="3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/>
              <a:t>Setelah itu masuk ke tab Sites lalu drag and drop seluruh folder html kalian</a:t>
            </a:r>
            <a:endParaRPr sz="30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/>
              <a:t>Setelah itu masuk ke tab Sites lalu drag and drop seluruh folder html kalian</a:t>
            </a:r>
            <a:endParaRPr sz="30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31"/>
          <p:cNvSpPr txBox="1"/>
          <p:nvPr>
            <p:ph idx="4294967295" type="body"/>
          </p:nvPr>
        </p:nvSpPr>
        <p:spPr>
          <a:xfrm>
            <a:off x="3673200" y="4308450"/>
            <a:ext cx="1797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source: https://netlify.com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131" title="Deploy netlify.mov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5589" y="479550"/>
            <a:ext cx="4652825" cy="34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2521650" y="4476600"/>
            <a:ext cx="4100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Browser: Chrome Recommended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Download disini </a:t>
            </a:r>
            <a:r>
              <a:rPr lang="en" u="sng">
                <a:solidFill>
                  <a:schemeClr val="hlink"/>
                </a:solidFill>
                <a:hlinkClick r:id="rId3"/>
              </a:rPr>
              <a:t>Chrome</a:t>
            </a:r>
            <a:endParaRPr/>
          </a:p>
        </p:txBody>
      </p:sp>
      <p:pic>
        <p:nvPicPr>
          <p:cNvPr id="116" name="Google Shape;1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38" y="227625"/>
            <a:ext cx="7424038" cy="4067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Exercise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682" name="Google Shape;682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1500"/>
              <a:t>Sebutkan minimal 3 code editor yang banyak digunakan oleh programmer?</a:t>
            </a:r>
            <a:endParaRPr sz="15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1500"/>
              <a:t>Fitur apa yang ada pada Chrome untuk mendukung developer?</a:t>
            </a:r>
            <a:endParaRPr sz="15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1500"/>
              <a:t>Sebutkan 4 keunggulan dari visual code studio?</a:t>
            </a:r>
            <a:endParaRPr sz="15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1500"/>
              <a:t>Apa nama extension file HTML?</a:t>
            </a:r>
            <a:endParaRPr sz="15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1500"/>
              <a:t>Untuk memastikan program berjalan, biasanya saat awal testing apa text yang dimunculkan?</a:t>
            </a:r>
            <a:endParaRPr sz="15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1500"/>
              <a:t>Apa bedanya HTML dengan CSS dan Javascript?</a:t>
            </a:r>
            <a:endParaRPr sz="15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1500"/>
              <a:t>Sebutkan minimal 3 tag element pada HTML?</a:t>
            </a:r>
            <a:endParaRPr sz="15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1500"/>
              <a:t>Apa fungsi dari dokumentasi pada setiap bahasa pemrograman dan tools yang ada?</a:t>
            </a:r>
            <a:endParaRPr sz="15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1500"/>
              <a:t>Apa fungsi dari HTML Comment?</a:t>
            </a:r>
            <a:endParaRPr sz="15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1500"/>
              <a:t>Apa bedanya Semantic HTML dan Non Semantic HTML?</a:t>
            </a:r>
            <a:endParaRPr sz="15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688" name="Google Shape;688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Buatlah Website pribadi kamu sesuai dengan UI Wireframe yang diberikan oleh mentor pada slide selanjutnya :)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Deploy Website HTML menggunakan Netlify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Page 1</a:t>
            </a:r>
            <a:endParaRPr/>
          </a:p>
        </p:txBody>
      </p:sp>
      <p:pic>
        <p:nvPicPr>
          <p:cNvPr id="694" name="Google Shape;694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200" y="124200"/>
            <a:ext cx="4489590" cy="4067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Page 2</a:t>
            </a:r>
            <a:endParaRPr/>
          </a:p>
        </p:txBody>
      </p:sp>
      <p:pic>
        <p:nvPicPr>
          <p:cNvPr id="700" name="Google Shape;700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8850" y="129975"/>
            <a:ext cx="4489590" cy="4067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Page 3</a:t>
            </a:r>
            <a:endParaRPr/>
          </a:p>
        </p:txBody>
      </p:sp>
      <p:pic>
        <p:nvPicPr>
          <p:cNvPr id="706" name="Google Shape;706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200" y="96375"/>
            <a:ext cx="4489590" cy="4067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Page 4</a:t>
            </a:r>
            <a:endParaRPr/>
          </a:p>
        </p:txBody>
      </p:sp>
      <p:pic>
        <p:nvPicPr>
          <p:cNvPr id="712" name="Google Shape;712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200" y="130000"/>
            <a:ext cx="4489590" cy="4067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Page 5 - Go to medium website</a:t>
            </a:r>
            <a:endParaRPr/>
          </a:p>
        </p:txBody>
      </p:sp>
      <p:pic>
        <p:nvPicPr>
          <p:cNvPr id="718" name="Google Shape;718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728" y="419125"/>
            <a:ext cx="6318551" cy="359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1633650" y="4376650"/>
            <a:ext cx="5876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Code Editor: Visual Code Studio (Recommended)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Download disini </a:t>
            </a:r>
            <a:r>
              <a:rPr lang="en" u="sng">
                <a:solidFill>
                  <a:schemeClr val="hlink"/>
                </a:solidFill>
                <a:hlinkClick r:id="rId3"/>
              </a:rPr>
              <a:t>Code</a:t>
            </a:r>
            <a:endParaRPr/>
          </a:p>
        </p:txBody>
      </p:sp>
      <p:pic>
        <p:nvPicPr>
          <p:cNvPr id="122" name="Google Shape;1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050" y="274650"/>
            <a:ext cx="8839200" cy="394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Visual Studio Code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Visual Studio Code adalah </a:t>
            </a:r>
            <a:r>
              <a:rPr lang="en" sz="3000" u="sng"/>
              <a:t>code editor</a:t>
            </a:r>
            <a:r>
              <a:rPr lang="en" sz="3000"/>
              <a:t> yang dikembangkan oleh tim engineer </a:t>
            </a:r>
            <a:r>
              <a:rPr lang="en" sz="3000" u="sng"/>
              <a:t>Microsoft</a:t>
            </a:r>
            <a:r>
              <a:rPr lang="en" sz="3000"/>
              <a:t>.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Visual Code Studio merupakan paket </a:t>
            </a:r>
            <a:r>
              <a:rPr lang="en" sz="3000" u="sng"/>
              <a:t>all in one</a:t>
            </a:r>
            <a:r>
              <a:rPr lang="en" sz="3000"/>
              <a:t>. Kamu bisa menggunakan ini untuk </a:t>
            </a:r>
            <a:r>
              <a:rPr lang="en" sz="3000" u="sng"/>
              <a:t>bahasa pemrograman apapun</a:t>
            </a:r>
            <a:r>
              <a:rPr lang="en" sz="3000"/>
              <a:t>.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Biasanya programmer memilih tools yang </a:t>
            </a:r>
            <a:r>
              <a:rPr lang="en" sz="2500" u="sng"/>
              <a:t>banyak digunakan</a:t>
            </a:r>
            <a:r>
              <a:rPr lang="en" sz="2500"/>
              <a:t> oleh </a:t>
            </a:r>
            <a:r>
              <a:rPr lang="en" sz="2500" u="sng"/>
              <a:t>komunitas</a:t>
            </a:r>
            <a:r>
              <a:rPr lang="en" sz="2500"/>
              <a:t> sesama developer.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Jika suatu tools atau bahasa pemrograman banyak digunakan oleh komunitas, </a:t>
            </a:r>
            <a:r>
              <a:rPr lang="en" sz="2500" u="sng"/>
              <a:t>itu artinya valid dan wajib digunakan</a:t>
            </a:r>
            <a:r>
              <a:rPr lang="en" sz="2500"/>
              <a:t>.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Keunggulan Visual Studio Code</a:t>
            </a:r>
            <a:endParaRPr/>
          </a:p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/>
              <a:t>Visual Studio Code dapat digunakan di Windows, Mac, dan juga Linux.</a:t>
            </a:r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815538"/>
            <a:ext cx="8839200" cy="7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3300900" y="3676225"/>
            <a:ext cx="2545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source: https://code.visualstudio.com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Berikut adalah </a:t>
            </a:r>
            <a:r>
              <a:rPr lang="en" sz="3600" u="sng"/>
              <a:t>extension</a:t>
            </a:r>
            <a:r>
              <a:rPr lang="en" sz="3600"/>
              <a:t> </a:t>
            </a:r>
            <a:r>
              <a:rPr lang="en" sz="3600" u="sng"/>
              <a:t>terbaik</a:t>
            </a:r>
            <a:r>
              <a:rPr lang="en" sz="3600"/>
              <a:t> untuk web developer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22 Best Visual Code Studio Extension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HTML with Visual Code Studio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Objective Lesson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Sneak peek of what we’ll get after learning this topic</a:t>
            </a:r>
            <a:endParaRPr/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5174225" y="254950"/>
            <a:ext cx="3374400" cy="4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Mengetahui dan memahami kegunaan HTML pada web development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Mengetahui cara menggunakan tools pendukung dalam HTML Development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Mengetahui cara membuat HTML sederhana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Mengetahui cara menjalankan HTML secara manual dan menggunakan live server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Mengetahui cara membaca dokumentasi HTML melalui w3schools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Mengetahui cara penggunaan Tag HTML yang populer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Mengetahui dan memahami semantic HTML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Mengetahui cara deployment HTML ke Netlify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Dasar-dasar 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549" y="192025"/>
            <a:ext cx="6878900" cy="429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37913"/>
            <a:ext cx="8839199" cy="346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75" y="156313"/>
            <a:ext cx="8839200" cy="48308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647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490250" y="450150"/>
            <a:ext cx="68592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Kita bisa menuliskan HTML tanpa structure dan kita bisa tetap menjalankan nya tetapi untuk menjalankannya dengan baik kita perlu HTML Structure</a:t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HTML Structure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23900"/>
            <a:ext cx="8839200" cy="44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 u="sng"/>
              <a:t>HTML</a:t>
            </a:r>
            <a:r>
              <a:rPr lang="en" sz="2500"/>
              <a:t> tersusun sebagai kesatuan dari sebuah tingkatan (</a:t>
            </a:r>
            <a:r>
              <a:rPr lang="en" sz="2500" u="sng"/>
              <a:t>family tree relationship</a:t>
            </a:r>
            <a:r>
              <a:rPr lang="en" sz="2500"/>
              <a:t>).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Saat sebuah element berada di dalam element lain, maka disebut </a:t>
            </a:r>
            <a:r>
              <a:rPr lang="en" sz="2500" u="sng"/>
              <a:t>child element</a:t>
            </a:r>
            <a:r>
              <a:rPr lang="en" sz="2500"/>
              <a:t>.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Element yang berada diatas element lain disebut parent element.</a:t>
            </a:r>
            <a:endParaRPr sz="2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781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20488"/>
            <a:ext cx="8839202" cy="43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174225" y="1064500"/>
            <a:ext cx="33744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Pengenalan HTML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Tools yang dibutuhkan untuk membuat HTML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Dasar-dasar HTML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Cara menjalankan HTML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Cara membuat HTML sederhana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Cara membaca dokumentasi w3schools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HTML tag populer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Semantic HTML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Cara deploy aplikasi HTML</a:t>
            </a:r>
            <a:endParaRPr sz="1300"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Outline HTML</a:t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Sneak peek of what we’ll learn in this topic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HTML Anatomy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300" y="505625"/>
            <a:ext cx="6185400" cy="3910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  <p:sp>
        <p:nvSpPr>
          <p:cNvPr id="216" name="Google Shape;216;p43"/>
          <p:cNvSpPr txBox="1"/>
          <p:nvPr/>
        </p:nvSpPr>
        <p:spPr>
          <a:xfrm>
            <a:off x="3454200" y="4525800"/>
            <a:ext cx="223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codecademy.com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HTML ELEMENT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Pada section HTML Anatomy sebelumnya, HTML element didefinisikan dengan </a:t>
            </a:r>
            <a:r>
              <a:rPr lang="en" sz="3000" u="sng"/>
              <a:t>opening tag, content, dan closing tag</a:t>
            </a:r>
            <a:r>
              <a:rPr lang="en" sz="3000"/>
              <a:t>.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Contoh HTML Element</a:t>
            </a:r>
            <a:endParaRPr/>
          </a:p>
        </p:txBody>
      </p:sp>
      <p:pic>
        <p:nvPicPr>
          <p:cNvPr id="232" name="Google Shape;23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726" y="1372475"/>
            <a:ext cx="4802525" cy="31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HTML Attributes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 u="sng"/>
              <a:t>Attribute</a:t>
            </a:r>
            <a:r>
              <a:rPr lang="en" sz="3000"/>
              <a:t> adalah </a:t>
            </a:r>
            <a:r>
              <a:rPr lang="en" sz="3000" u="sng"/>
              <a:t>properties</a:t>
            </a:r>
            <a:r>
              <a:rPr lang="en" sz="3000"/>
              <a:t> dari sebuah HTML Element.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 u="sng"/>
              <a:t>Semua HTML Element memiliki attribute</a:t>
            </a:r>
            <a:r>
              <a:rPr lang="en" sz="3000"/>
              <a:t>.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548" y="249975"/>
            <a:ext cx="6210899" cy="41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HTML Comment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Programmer bisa disebut </a:t>
            </a:r>
            <a:r>
              <a:rPr lang="en" sz="3000" u="sng"/>
              <a:t>handal</a:t>
            </a:r>
            <a:r>
              <a:rPr lang="en" sz="3000"/>
              <a:t> jika Kode yang dibuat dapat dengan </a:t>
            </a:r>
            <a:r>
              <a:rPr lang="en" sz="3000" u="sng"/>
              <a:t>mudah dimengerti oleh sesama programmer didalam tim</a:t>
            </a:r>
            <a:r>
              <a:rPr lang="en" sz="3000"/>
              <a:t> misalnya.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668150" y="2150850"/>
            <a:ext cx="7965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Apa itu HTML dan bagaimana cara kerjanya?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Dengan menggunakan </a:t>
            </a:r>
            <a:r>
              <a:rPr lang="en" sz="2500" u="sng"/>
              <a:t>HTML Comment</a:t>
            </a:r>
            <a:r>
              <a:rPr lang="en" sz="2500"/>
              <a:t>, kita dapat memberikan penjelasan maksud dari line code yang kita kerjakan.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Comment ini pasti </a:t>
            </a:r>
            <a:r>
              <a:rPr lang="en" sz="2500" u="sng"/>
              <a:t>selalu ada</a:t>
            </a:r>
            <a:r>
              <a:rPr lang="en" sz="2500"/>
              <a:t> dalam bahasa pemrograman apapun.</a:t>
            </a:r>
            <a:endParaRPr sz="2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Comment </a:t>
            </a:r>
            <a:r>
              <a:rPr lang="en" sz="3000" u="sng"/>
              <a:t>tidak akan dieksekusi</a:t>
            </a:r>
            <a:r>
              <a:rPr lang="en" sz="3000"/>
              <a:t> oleh </a:t>
            </a:r>
            <a:r>
              <a:rPr lang="en" sz="3000" u="sng"/>
              <a:t>sistem</a:t>
            </a:r>
            <a:r>
              <a:rPr lang="en" sz="3000"/>
              <a:t>.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Comment hanya untuk dibaca oleh sesama programmer.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663" y="142351"/>
            <a:ext cx="7818676" cy="42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601" y="196175"/>
            <a:ext cx="6418799" cy="427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Cara menjalankan HTML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Kita bisa menjalankan HTML dengan mencari lokasi file HTML kita lalu membukanya via browser</a:t>
            </a:r>
            <a:endParaRPr sz="3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025" y="387152"/>
            <a:ext cx="6809948" cy="37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413" y="1753364"/>
            <a:ext cx="7923175" cy="22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Kekurangan menggunakan cara ini kita perlu refresh halaman jika ada perubahan content</a:t>
            </a:r>
            <a:endParaRPr sz="3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Tenang ada solusi bernama “Live Server” pada Visual Studio Code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HTML adalah singkatan dari </a:t>
            </a:r>
            <a:r>
              <a:rPr lang="en" sz="3000" u="sng"/>
              <a:t>Hypertext Markup Language</a:t>
            </a:r>
            <a:r>
              <a:rPr lang="en" sz="3000"/>
              <a:t>.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HTML digunakan untuk menampilkan </a:t>
            </a:r>
            <a:r>
              <a:rPr lang="en" sz="3000" u="sng"/>
              <a:t>konten</a:t>
            </a:r>
            <a:r>
              <a:rPr lang="en" sz="3000"/>
              <a:t> pada </a:t>
            </a:r>
            <a:r>
              <a:rPr lang="en" sz="3000" u="sng"/>
              <a:t>browser</a:t>
            </a:r>
            <a:r>
              <a:rPr lang="en" sz="3000"/>
              <a:t>. </a:t>
            </a:r>
            <a:endParaRPr sz="3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8038" y="152400"/>
            <a:ext cx="2447925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Di pojok kiri cari icon extension lalu kita bisa cari “Live Server” lalu klik install</a:t>
            </a:r>
            <a:endParaRPr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500" y="1778951"/>
            <a:ext cx="7435000" cy="15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925" y="1331275"/>
            <a:ext cx="6154151" cy="35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Jika sudah selesai install “Live Server” kita bisa klik kanan pada file HTML kita dan ada pilihan open with </a:t>
            </a:r>
            <a:br>
              <a:rPr lang="en" sz="3000"/>
            </a:br>
            <a:r>
              <a:rPr lang="en" sz="3000"/>
              <a:t>“Live Server” maka HTML kita sudah auto reload</a:t>
            </a:r>
            <a:endParaRPr sz="3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25" y="1652300"/>
            <a:ext cx="7818138" cy="183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Cara membaca dokumentasi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Untuk melihat seluruh element yang disediakan oleh HTML, kita bisa </a:t>
            </a:r>
            <a:r>
              <a:rPr lang="en" sz="3000" u="sng"/>
              <a:t>cek dokumentasi</a:t>
            </a:r>
            <a:r>
              <a:rPr lang="en" sz="3000"/>
              <a:t> yang disediakan.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Cek dokumentasi :</a:t>
            </a:r>
            <a:endParaRPr sz="20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Resource by Mozilla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Documentation by W3schools</a:t>
            </a:r>
            <a:endParaRPr sz="13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300"/>
              <a:t>INGAT!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300"/>
              <a:t>INGAT!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300"/>
              <a:t>INGAT!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300"/>
              <a:t>Belajar programming bukan menghafal. Kita tidak perlu menghafal seluruh HTML Element.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300"/>
              <a:t>Kita cukup mengetahui format konten seperti apa yang dibutuhkan, lalu kita bisa cek pada dokumentasi syntax element tersebut.</a:t>
            </a:r>
            <a:endParaRPr sz="23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CONTOH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Jika kita membutuhkan format header. Kita tinggal melihat dokumentasi seperti ini.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Cek next slide -&gt;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Contoh konten yang dapat ditampilkan seperti </a:t>
            </a:r>
            <a:r>
              <a:rPr lang="en" sz="3000" u="sng"/>
              <a:t>Text, Image, Video, Link, dan masih banyak lainnya.</a:t>
            </a:r>
            <a:endParaRPr sz="3000" u="sng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21175"/>
            <a:ext cx="8839198" cy="7868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  <p:sp>
        <p:nvSpPr>
          <p:cNvPr id="363" name="Google Shape;363;p72"/>
          <p:cNvSpPr txBox="1"/>
          <p:nvPr/>
        </p:nvSpPr>
        <p:spPr>
          <a:xfrm>
            <a:off x="3346350" y="3225925"/>
            <a:ext cx="2451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developer.mozilla.org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3"/>
          <p:cNvSpPr txBox="1"/>
          <p:nvPr>
            <p:ph type="title"/>
          </p:nvPr>
        </p:nvSpPr>
        <p:spPr>
          <a:xfrm>
            <a:off x="695825" y="862900"/>
            <a:ext cx="70212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 u="sng"/>
              <a:t>Tidak semua</a:t>
            </a:r>
            <a:r>
              <a:rPr lang="en" sz="2900"/>
              <a:t> HTML Element memiliki </a:t>
            </a:r>
            <a:r>
              <a:rPr lang="en" sz="2900" u="sng"/>
              <a:t>content</a:t>
            </a:r>
            <a:r>
              <a:rPr lang="en" sz="2900"/>
              <a:t>.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/>
              <a:t>Seperti element &lt;br&gt;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/>
              <a:t>Element ini disebut </a:t>
            </a:r>
            <a:r>
              <a:rPr lang="en" sz="2900" u="sng"/>
              <a:t>empty element</a:t>
            </a:r>
            <a:r>
              <a:rPr lang="en" sz="2900"/>
              <a:t>. Empty element </a:t>
            </a:r>
            <a:r>
              <a:rPr lang="en" sz="2900" u="sng"/>
              <a:t>tidak memiliki closing tag</a:t>
            </a:r>
            <a:r>
              <a:rPr lang="en" sz="2900"/>
              <a:t>.</a:t>
            </a:r>
            <a:endParaRPr sz="29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875" y="312038"/>
            <a:ext cx="6832251" cy="35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74"/>
          <p:cNvSpPr txBox="1"/>
          <p:nvPr/>
        </p:nvSpPr>
        <p:spPr>
          <a:xfrm>
            <a:off x="2398050" y="4337525"/>
            <a:ext cx="4347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https://www.w3schools.com/html/default.asp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First Project: Web Blog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Berikut ini kita akan membuat 1 halaman web page blog sederhana menggunakan HTML</a:t>
            </a:r>
            <a:endParaRPr sz="3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Struktur folder pada Visual Code Studio</a:t>
            </a:r>
            <a:endParaRPr/>
          </a:p>
        </p:txBody>
      </p:sp>
      <p:pic>
        <p:nvPicPr>
          <p:cNvPr id="390" name="Google Shape;39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5250" y="1556900"/>
            <a:ext cx="4876800" cy="161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025" y="152400"/>
            <a:ext cx="55859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400" y="152400"/>
            <a:ext cx="7557194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0"/>
          <p:cNvSpPr txBox="1"/>
          <p:nvPr>
            <p:ph type="title"/>
          </p:nvPr>
        </p:nvSpPr>
        <p:spPr>
          <a:xfrm>
            <a:off x="311700" y="17664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HTML Tag Populer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IMG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Di Project sebelumnya kita sudah menggunakan tag img untuk menampilkan gambar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Kamu bisa </a:t>
            </a:r>
            <a:r>
              <a:rPr lang="en" sz="3000" u="sng"/>
              <a:t>analogikan</a:t>
            </a:r>
            <a:r>
              <a:rPr lang="en" sz="3000"/>
              <a:t> HTML ini sama seperti dengan </a:t>
            </a:r>
            <a:r>
              <a:rPr lang="en" sz="3000" u="sng"/>
              <a:t>Microsoft Word</a:t>
            </a:r>
            <a:r>
              <a:rPr lang="en" sz="3000"/>
              <a:t>.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HTML bersifat </a:t>
            </a:r>
            <a:r>
              <a:rPr lang="en" sz="3000" u="sng"/>
              <a:t>statis</a:t>
            </a:r>
            <a:r>
              <a:rPr lang="en" sz="3000"/>
              <a:t>. HTML </a:t>
            </a:r>
            <a:r>
              <a:rPr lang="en" sz="3000" u="sng"/>
              <a:t>hanya</a:t>
            </a:r>
            <a:r>
              <a:rPr lang="en" sz="3000"/>
              <a:t> bertugas menampilkan konten yang diminta oleh developer.</a:t>
            </a:r>
            <a:endParaRPr sz="3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src atau source adalah  attribute untuk memberitahukan sumber gambar </a:t>
            </a:r>
            <a:endParaRPr sz="3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kita bisa menampilkan gambar melalui file lokal komputer kita atau menggunakan link dari internet</a:t>
            </a:r>
            <a:endParaRPr sz="3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075" y="1630275"/>
            <a:ext cx="7547849" cy="18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8700" y="838525"/>
            <a:ext cx="3166575" cy="346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Lalu apa itu alt?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400"/>
              <a:t>Alt adalah alternative</a:t>
            </a:r>
            <a:endParaRPr sz="34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400"/>
              <a:t>Jika gambar tidak berhasil dimunculkan kita bisa memberi tahu ke user di tag img kita menampilkan gambar apa</a:t>
            </a:r>
            <a:endParaRPr sz="3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250" y="1467676"/>
            <a:ext cx="7461491" cy="285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Video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400"/>
              <a:t>Jika img untuk menampilkan gambar maka sesuai namanya tag video untuk menampilkan video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HTML bukanlah sebuah bahasa pemrograman, artinya HTML tidak bisa dinamis mengolah data.</a:t>
            </a:r>
            <a:endParaRPr sz="3000" u="sng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550" y="1455575"/>
            <a:ext cx="6438900" cy="22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625" y="904875"/>
            <a:ext cx="6000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9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400"/>
              <a:t>Video merupakan double closing tag sehingga kita menaruh konten di antara opening dan closing</a:t>
            </a:r>
            <a:endParaRPr sz="34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400"/>
              <a:t>Apa itu controls?</a:t>
            </a:r>
            <a:endParaRPr sz="34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400"/>
              <a:t>controls berguna untuk kita bisa mengatur videonya di play / pause dan indikator menit</a:t>
            </a:r>
            <a:endParaRPr sz="3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Table adalah salah satu elemen yang akan </a:t>
            </a:r>
            <a:r>
              <a:rPr lang="en" sz="3000" u="sng"/>
              <a:t>sering</a:t>
            </a:r>
            <a:r>
              <a:rPr lang="en" sz="3000"/>
              <a:t> kita temukan dan gunakan.</a:t>
            </a:r>
            <a:endParaRPr sz="3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Contohnya data pada </a:t>
            </a:r>
            <a:r>
              <a:rPr lang="en" sz="3000" u="sng"/>
              <a:t>admin, invoice, data user, stock prices, dan masih banyak lagi</a:t>
            </a:r>
            <a:r>
              <a:rPr lang="en" sz="3000"/>
              <a:t>.</a:t>
            </a:r>
            <a:endParaRPr sz="3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0"/>
          <p:cNvSpPr txBox="1"/>
          <p:nvPr>
            <p:ph idx="1" type="body"/>
          </p:nvPr>
        </p:nvSpPr>
        <p:spPr>
          <a:xfrm>
            <a:off x="2956050" y="4428575"/>
            <a:ext cx="3231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/>
              <a:t>Table pada administrator</a:t>
            </a:r>
            <a:endParaRPr b="1"/>
          </a:p>
        </p:txBody>
      </p:sp>
      <p:pic>
        <p:nvPicPr>
          <p:cNvPr id="506" name="Google Shape;50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702" y="365300"/>
            <a:ext cx="5686600" cy="33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00"/>
          <p:cNvSpPr txBox="1"/>
          <p:nvPr>
            <p:ph idx="1" type="body"/>
          </p:nvPr>
        </p:nvSpPr>
        <p:spPr>
          <a:xfrm>
            <a:off x="2904150" y="3968075"/>
            <a:ext cx="3335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https://github.com/thoughtbot/administrate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Kita akan membuat Table sederhana.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Cek slide selanjutnya -&gt;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Tools yang dibutuhkan untuk membuat HTML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5938" y="344300"/>
            <a:ext cx="4312126" cy="44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1088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04"/>
          <p:cNvSpPr txBox="1"/>
          <p:nvPr>
            <p:ph idx="1" type="body"/>
          </p:nvPr>
        </p:nvSpPr>
        <p:spPr>
          <a:xfrm>
            <a:off x="1852800" y="4415100"/>
            <a:ext cx="5438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HTML Table dengan menambahkan attribute border</a:t>
            </a:r>
            <a:endParaRPr/>
          </a:p>
        </p:txBody>
      </p:sp>
      <p:pic>
        <p:nvPicPr>
          <p:cNvPr id="528" name="Google Shape;52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450" y="162825"/>
            <a:ext cx="3979095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188" y="537875"/>
            <a:ext cx="7915625" cy="4067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HTML FORM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0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Pasti kamu sering melakukan </a:t>
            </a:r>
            <a:r>
              <a:rPr lang="en" sz="3000" u="sng"/>
              <a:t>registrasi</a:t>
            </a:r>
            <a:r>
              <a:rPr lang="en" sz="3000"/>
              <a:t> atau </a:t>
            </a:r>
            <a:r>
              <a:rPr lang="en" sz="3000" u="sng"/>
              <a:t>login</a:t>
            </a:r>
            <a:r>
              <a:rPr lang="en" sz="3000"/>
              <a:t> pada aplikasi kan?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Nah itu adalah salah satu </a:t>
            </a:r>
            <a:r>
              <a:rPr lang="en" sz="3000" u="sng"/>
              <a:t>penerapan</a:t>
            </a:r>
            <a:r>
              <a:rPr lang="en" sz="3000"/>
              <a:t> element form.</a:t>
            </a:r>
            <a:endParaRPr sz="3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8"/>
          <p:cNvSpPr txBox="1"/>
          <p:nvPr>
            <p:ph idx="1" type="body"/>
          </p:nvPr>
        </p:nvSpPr>
        <p:spPr>
          <a:xfrm>
            <a:off x="2629350" y="4153700"/>
            <a:ext cx="3885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HTML Form pada google search</a:t>
            </a:r>
            <a:endParaRPr/>
          </a:p>
        </p:txBody>
      </p:sp>
      <p:pic>
        <p:nvPicPr>
          <p:cNvPr id="549" name="Google Shape;54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260" y="275650"/>
            <a:ext cx="4747473" cy="3245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  <p:sp>
        <p:nvSpPr>
          <p:cNvPr id="550" name="Google Shape;550;p108"/>
          <p:cNvSpPr txBox="1"/>
          <p:nvPr>
            <p:ph idx="1" type="body"/>
          </p:nvPr>
        </p:nvSpPr>
        <p:spPr>
          <a:xfrm>
            <a:off x="3606288" y="3643100"/>
            <a:ext cx="1931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source: https://google.com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9"/>
          <p:cNvSpPr txBox="1"/>
          <p:nvPr>
            <p:ph idx="1" type="body"/>
          </p:nvPr>
        </p:nvSpPr>
        <p:spPr>
          <a:xfrm>
            <a:off x="2502450" y="4306250"/>
            <a:ext cx="41391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HTML Form pada proses registrasi</a:t>
            </a:r>
            <a:endParaRPr/>
          </a:p>
        </p:txBody>
      </p:sp>
      <p:pic>
        <p:nvPicPr>
          <p:cNvPr id="556" name="Google Shape;556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0" cy="36933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  <p:sp>
        <p:nvSpPr>
          <p:cNvPr id="557" name="Google Shape;557;p109"/>
          <p:cNvSpPr txBox="1"/>
          <p:nvPr>
            <p:ph idx="1" type="body"/>
          </p:nvPr>
        </p:nvSpPr>
        <p:spPr>
          <a:xfrm>
            <a:off x="3606288" y="3845750"/>
            <a:ext cx="1931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source: https://github.com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4150" y="152400"/>
            <a:ext cx="607571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0" cy="45423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kilvul - Templ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